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2" r:id="rId15"/>
    <p:sldId id="321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</p:sldIdLst>
  <p:sldSz cx="9144000" cy="5143500" type="screen16x9"/>
  <p:notesSz cx="6858000" cy="9144000"/>
  <p:embeddedFontLst>
    <p:embeddedFont>
      <p:font typeface="Chakra Petch Medium" panose="020B0604020202020204" charset="-34"/>
      <p:regular r:id="rId26"/>
      <p:bold r:id="rId27"/>
      <p:italic r:id="rId28"/>
      <p:boldItalic r:id="rId29"/>
    </p:embeddedFont>
    <p:embeddedFont>
      <p:font typeface="Fira Code" panose="020B0809050000020004" pitchFamily="49" charset="0"/>
      <p:regular r:id="rId30"/>
      <p:bold r:id="rId31"/>
    </p:embeddedFont>
    <p:embeddedFont>
      <p:font typeface="Roboto Condensed Light" panose="020000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F95E82-8014-4EAC-86BB-343E775D8FCF}">
  <a:tblStyle styleId="{2BF95E82-8014-4EAC-86BB-343E775D8F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61526d799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61526d799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161526d799_0_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161526d799_0_1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161526d799_0_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161526d799_0_1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7" name="Google Shape;17;p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" name="Google Shape;19;p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20;p2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21" name="Google Shape;21;p2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25;p2"/>
          <p:cNvSpPr txBox="1">
            <a:spLocks noGrp="1"/>
          </p:cNvSpPr>
          <p:nvPr>
            <p:ph type="ctrTitle"/>
          </p:nvPr>
        </p:nvSpPr>
        <p:spPr>
          <a:xfrm>
            <a:off x="715150" y="941500"/>
            <a:ext cx="7713600" cy="30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715250" y="3952400"/>
            <a:ext cx="77136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0" y="-11775"/>
            <a:ext cx="0" cy="1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" name="Google Shape;35;p3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37" name="Google Shape;37;p3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" name="Google Shape;39;p3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0;p3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41" name="Google Shape;41;p3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3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908675" y="2364788"/>
            <a:ext cx="532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2996625" y="1522988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1908825" y="3310913"/>
            <a:ext cx="53265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50" name="Google Shape;50;p4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4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4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4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57" name="Google Shape;57;p4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" name="Google Shape;59;p4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Google Shape;60;p4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61" name="Google Shape;61;p4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62;p4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5908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AutoNum type="arabicPeriod"/>
              <a:defRPr sz="1000">
                <a:solidFill>
                  <a:srgbClr val="434343"/>
                </a:solidFill>
              </a:defRPr>
            </a:lvl1pPr>
            <a:lvl2pPr marL="914400" lvl="1" indent="-25908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25908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25908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259079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146" name="Google Shape;146;p9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9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9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9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9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9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9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153" name="Google Shape;153;p9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34375" y="110636"/>
              <a:ext cx="256800" cy="256800"/>
            </a:xfrm>
            <a:prstGeom prst="mathMultiply">
              <a:avLst>
                <a:gd name="adj1" fmla="val 2352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5" name="Google Shape;155;p9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" name="Google Shape;156;p9"/>
          <p:cNvGrpSpPr/>
          <p:nvPr/>
        </p:nvGrpSpPr>
        <p:grpSpPr>
          <a:xfrm>
            <a:off x="6760300" y="117804"/>
            <a:ext cx="2161200" cy="256800"/>
            <a:chOff x="6760300" y="96350"/>
            <a:chExt cx="2161200" cy="256800"/>
          </a:xfrm>
        </p:grpSpPr>
        <p:sp>
          <p:nvSpPr>
            <p:cNvPr id="157" name="Google Shape;157;p9"/>
            <p:cNvSpPr/>
            <p:nvPr/>
          </p:nvSpPr>
          <p:spPr>
            <a:xfrm>
              <a:off x="6760300" y="96350"/>
              <a:ext cx="21612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9"/>
            <p:cNvGrpSpPr/>
            <p:nvPr/>
          </p:nvGrpSpPr>
          <p:grpSpPr>
            <a:xfrm>
              <a:off x="8683881" y="115948"/>
              <a:ext cx="159362" cy="217605"/>
              <a:chOff x="2025348" y="3145361"/>
              <a:chExt cx="406327" cy="554831"/>
            </a:xfrm>
          </p:grpSpPr>
          <p:sp>
            <p:nvSpPr>
              <p:cNvPr id="159" name="Google Shape;159;p9"/>
              <p:cNvSpPr/>
              <p:nvPr/>
            </p:nvSpPr>
            <p:spPr>
              <a:xfrm>
                <a:off x="2173889" y="3589660"/>
                <a:ext cx="184122" cy="110532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004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4003" y="3003"/>
                    </a:lnTo>
                    <a:lnTo>
                      <a:pt x="4003" y="2002"/>
                    </a:lnTo>
                    <a:lnTo>
                      <a:pt x="5004" y="2002"/>
                    </a:lnTo>
                    <a:lnTo>
                      <a:pt x="5004" y="1002"/>
                    </a:lnTo>
                    <a:lnTo>
                      <a:pt x="4003" y="1002"/>
                    </a:lnTo>
                    <a:lnTo>
                      <a:pt x="4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2025348" y="3145361"/>
                <a:ext cx="406327" cy="406290"/>
              </a:xfrm>
              <a:custGeom>
                <a:avLst/>
                <a:gdLst/>
                <a:ahLst/>
                <a:cxnLst/>
                <a:rect l="l" t="t" r="r" b="b"/>
                <a:pathLst>
                  <a:path w="11043" h="11042" extrusionOk="0">
                    <a:moveTo>
                      <a:pt x="3003" y="1"/>
                    </a:moveTo>
                    <a:lnTo>
                      <a:pt x="3003" y="1001"/>
                    </a:lnTo>
                    <a:lnTo>
                      <a:pt x="1002" y="1001"/>
                    </a:lnTo>
                    <a:lnTo>
                      <a:pt x="1002" y="2002"/>
                    </a:lnTo>
                    <a:lnTo>
                      <a:pt x="1" y="2002"/>
                    </a:lnTo>
                    <a:lnTo>
                      <a:pt x="1" y="3003"/>
                    </a:lnTo>
                    <a:lnTo>
                      <a:pt x="1" y="4037"/>
                    </a:lnTo>
                    <a:lnTo>
                      <a:pt x="1" y="5038"/>
                    </a:lnTo>
                    <a:lnTo>
                      <a:pt x="1" y="6038"/>
                    </a:lnTo>
                    <a:lnTo>
                      <a:pt x="3003" y="6038"/>
                    </a:lnTo>
                    <a:lnTo>
                      <a:pt x="3003" y="5038"/>
                    </a:lnTo>
                    <a:lnTo>
                      <a:pt x="3003" y="4037"/>
                    </a:lnTo>
                    <a:lnTo>
                      <a:pt x="3003" y="3003"/>
                    </a:lnTo>
                    <a:lnTo>
                      <a:pt x="3003" y="2002"/>
                    </a:lnTo>
                    <a:lnTo>
                      <a:pt x="4037" y="2002"/>
                    </a:lnTo>
                    <a:lnTo>
                      <a:pt x="4037" y="1001"/>
                    </a:lnTo>
                    <a:lnTo>
                      <a:pt x="7039" y="1001"/>
                    </a:lnTo>
                    <a:lnTo>
                      <a:pt x="7039" y="2002"/>
                    </a:lnTo>
                    <a:lnTo>
                      <a:pt x="8040" y="2002"/>
                    </a:lnTo>
                    <a:lnTo>
                      <a:pt x="8040" y="3003"/>
                    </a:lnTo>
                    <a:lnTo>
                      <a:pt x="8040" y="4037"/>
                    </a:lnTo>
                    <a:lnTo>
                      <a:pt x="8040" y="5038"/>
                    </a:lnTo>
                    <a:lnTo>
                      <a:pt x="8040" y="6038"/>
                    </a:lnTo>
                    <a:lnTo>
                      <a:pt x="7039" y="6038"/>
                    </a:lnTo>
                    <a:lnTo>
                      <a:pt x="7039" y="7039"/>
                    </a:lnTo>
                    <a:lnTo>
                      <a:pt x="6038" y="7039"/>
                    </a:lnTo>
                    <a:lnTo>
                      <a:pt x="6038" y="8040"/>
                    </a:lnTo>
                    <a:lnTo>
                      <a:pt x="5038" y="8040"/>
                    </a:lnTo>
                    <a:lnTo>
                      <a:pt x="5038" y="9040"/>
                    </a:lnTo>
                    <a:lnTo>
                      <a:pt x="5038" y="10041"/>
                    </a:lnTo>
                    <a:lnTo>
                      <a:pt x="5038" y="11042"/>
                    </a:lnTo>
                    <a:lnTo>
                      <a:pt x="8040" y="11042"/>
                    </a:lnTo>
                    <a:lnTo>
                      <a:pt x="8040" y="10041"/>
                    </a:lnTo>
                    <a:lnTo>
                      <a:pt x="8040" y="9040"/>
                    </a:lnTo>
                    <a:lnTo>
                      <a:pt x="8040" y="8040"/>
                    </a:lnTo>
                    <a:lnTo>
                      <a:pt x="9041" y="8040"/>
                    </a:lnTo>
                    <a:lnTo>
                      <a:pt x="9041" y="7039"/>
                    </a:lnTo>
                    <a:lnTo>
                      <a:pt x="10041" y="7039"/>
                    </a:lnTo>
                    <a:lnTo>
                      <a:pt x="10041" y="6038"/>
                    </a:lnTo>
                    <a:lnTo>
                      <a:pt x="11042" y="6038"/>
                    </a:lnTo>
                    <a:lnTo>
                      <a:pt x="11042" y="5038"/>
                    </a:lnTo>
                    <a:lnTo>
                      <a:pt x="11042" y="4037"/>
                    </a:lnTo>
                    <a:lnTo>
                      <a:pt x="11042" y="3003"/>
                    </a:lnTo>
                    <a:lnTo>
                      <a:pt x="11042" y="2002"/>
                    </a:lnTo>
                    <a:lnTo>
                      <a:pt x="10041" y="2002"/>
                    </a:lnTo>
                    <a:lnTo>
                      <a:pt x="10041" y="1001"/>
                    </a:lnTo>
                    <a:lnTo>
                      <a:pt x="8040" y="1001"/>
                    </a:lnTo>
                    <a:lnTo>
                      <a:pt x="80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715100" y="1547575"/>
            <a:ext cx="46611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>
            <a:off x="715100" y="2305922"/>
            <a:ext cx="46611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31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06" name="Google Shape;606;p31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31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31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31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1" name="Google Shape;611;p31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Google Shape;612;p31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13" name="Google Shape;613;p31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53750" y="130008"/>
              <a:ext cx="218100" cy="218100"/>
            </a:xfrm>
            <a:prstGeom prst="smileyFace">
              <a:avLst>
                <a:gd name="adj" fmla="val 465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5" name="Google Shape;615;p31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1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Google Shape;617;p31"/>
          <p:cNvGrpSpPr/>
          <p:nvPr/>
        </p:nvGrpSpPr>
        <p:grpSpPr>
          <a:xfrm>
            <a:off x="8712862" y="137154"/>
            <a:ext cx="132938" cy="218080"/>
            <a:chOff x="4113132" y="2072643"/>
            <a:chExt cx="406290" cy="666503"/>
          </a:xfrm>
        </p:grpSpPr>
        <p:sp>
          <p:nvSpPr>
            <p:cNvPr id="618" name="Google Shape;618;p31"/>
            <p:cNvSpPr/>
            <p:nvPr/>
          </p:nvSpPr>
          <p:spPr>
            <a:xfrm>
              <a:off x="4113132" y="2072643"/>
              <a:ext cx="406290" cy="662825"/>
            </a:xfrm>
            <a:custGeom>
              <a:avLst/>
              <a:gdLst/>
              <a:ahLst/>
              <a:cxnLst/>
              <a:rect l="l" t="t" r="r" b="b"/>
              <a:pathLst>
                <a:path w="11042" h="18014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001" y="2002"/>
                  </a:lnTo>
                  <a:lnTo>
                    <a:pt x="1001" y="6005"/>
                  </a:lnTo>
                  <a:lnTo>
                    <a:pt x="2002" y="6005"/>
                  </a:lnTo>
                  <a:lnTo>
                    <a:pt x="2002" y="7005"/>
                  </a:lnTo>
                  <a:lnTo>
                    <a:pt x="3002" y="7005"/>
                  </a:lnTo>
                  <a:lnTo>
                    <a:pt x="3002" y="8006"/>
                  </a:lnTo>
                  <a:lnTo>
                    <a:pt x="4003" y="8006"/>
                  </a:lnTo>
                  <a:lnTo>
                    <a:pt x="4003" y="9007"/>
                  </a:lnTo>
                  <a:lnTo>
                    <a:pt x="4003" y="10008"/>
                  </a:lnTo>
                  <a:lnTo>
                    <a:pt x="3002" y="10008"/>
                  </a:lnTo>
                  <a:lnTo>
                    <a:pt x="3002" y="11008"/>
                  </a:lnTo>
                  <a:lnTo>
                    <a:pt x="2002" y="11008"/>
                  </a:lnTo>
                  <a:lnTo>
                    <a:pt x="2002" y="12009"/>
                  </a:lnTo>
                  <a:lnTo>
                    <a:pt x="1001" y="12009"/>
                  </a:lnTo>
                  <a:lnTo>
                    <a:pt x="1001" y="16012"/>
                  </a:lnTo>
                  <a:lnTo>
                    <a:pt x="0" y="16012"/>
                  </a:lnTo>
                  <a:lnTo>
                    <a:pt x="0" y="17013"/>
                  </a:lnTo>
                  <a:lnTo>
                    <a:pt x="0" y="18013"/>
                  </a:lnTo>
                  <a:lnTo>
                    <a:pt x="11042" y="18013"/>
                  </a:lnTo>
                  <a:lnTo>
                    <a:pt x="11042" y="17013"/>
                  </a:lnTo>
                  <a:lnTo>
                    <a:pt x="11042" y="16012"/>
                  </a:lnTo>
                  <a:lnTo>
                    <a:pt x="10041" y="16012"/>
                  </a:lnTo>
                  <a:lnTo>
                    <a:pt x="10041" y="12009"/>
                  </a:lnTo>
                  <a:lnTo>
                    <a:pt x="9040" y="12009"/>
                  </a:lnTo>
                  <a:lnTo>
                    <a:pt x="9040" y="11008"/>
                  </a:lnTo>
                  <a:lnTo>
                    <a:pt x="8039" y="11008"/>
                  </a:lnTo>
                  <a:lnTo>
                    <a:pt x="8039" y="10008"/>
                  </a:lnTo>
                  <a:lnTo>
                    <a:pt x="7039" y="10008"/>
                  </a:lnTo>
                  <a:lnTo>
                    <a:pt x="7039" y="9007"/>
                  </a:lnTo>
                  <a:lnTo>
                    <a:pt x="7039" y="8006"/>
                  </a:lnTo>
                  <a:lnTo>
                    <a:pt x="8039" y="8006"/>
                  </a:lnTo>
                  <a:lnTo>
                    <a:pt x="8039" y="7005"/>
                  </a:lnTo>
                  <a:lnTo>
                    <a:pt x="9040" y="7005"/>
                  </a:lnTo>
                  <a:lnTo>
                    <a:pt x="9040" y="6005"/>
                  </a:lnTo>
                  <a:lnTo>
                    <a:pt x="10041" y="6005"/>
                  </a:lnTo>
                  <a:lnTo>
                    <a:pt x="10041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260422" y="2367223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4260422" y="2405269"/>
              <a:ext cx="36832" cy="3683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4223590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186758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4223590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4186758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4149964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4113132" y="2072643"/>
              <a:ext cx="406290" cy="73664"/>
            </a:xfrm>
            <a:custGeom>
              <a:avLst/>
              <a:gdLst/>
              <a:ahLst/>
              <a:cxnLst/>
              <a:rect l="l" t="t" r="r" b="b"/>
              <a:pathLst>
                <a:path w="11042" h="2002" extrusionOk="0">
                  <a:moveTo>
                    <a:pt x="0" y="0"/>
                  </a:moveTo>
                  <a:lnTo>
                    <a:pt x="0" y="1001"/>
                  </a:lnTo>
                  <a:lnTo>
                    <a:pt x="0" y="2002"/>
                  </a:lnTo>
                  <a:lnTo>
                    <a:pt x="11042" y="2002"/>
                  </a:lnTo>
                  <a:lnTo>
                    <a:pt x="11042" y="1001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334049" y="2367223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334049" y="2405269"/>
              <a:ext cx="36869" cy="36832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1" y="0"/>
                  </a:moveTo>
                  <a:lnTo>
                    <a:pt x="1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4370881" y="2442064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4408927" y="2478895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4370881" y="2330391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0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429721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1"/>
                  </a:lnTo>
                  <a:lnTo>
                    <a:pt x="1002" y="1001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4260422" y="2256728"/>
              <a:ext cx="36832" cy="36869"/>
            </a:xfrm>
            <a:custGeom>
              <a:avLst/>
              <a:gdLst/>
              <a:ahLst/>
              <a:cxnLst/>
              <a:rect l="l" t="t" r="r" b="b"/>
              <a:pathLst>
                <a:path w="1001" h="1002" extrusionOk="0">
                  <a:moveTo>
                    <a:pt x="0" y="1"/>
                  </a:moveTo>
                  <a:lnTo>
                    <a:pt x="0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334049" y="2256728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1" y="1"/>
                  </a:moveTo>
                  <a:lnTo>
                    <a:pt x="1" y="1002"/>
                  </a:lnTo>
                  <a:lnTo>
                    <a:pt x="1001" y="100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4408927" y="2293559"/>
              <a:ext cx="36869" cy="36869"/>
            </a:xfrm>
            <a:custGeom>
              <a:avLst/>
              <a:gdLst/>
              <a:ahLst/>
              <a:cxnLst/>
              <a:rect l="l" t="t" r="r" b="b"/>
              <a:pathLst>
                <a:path w="1002" h="1002" extrusionOk="0">
                  <a:moveTo>
                    <a:pt x="0" y="1"/>
                  </a:moveTo>
                  <a:lnTo>
                    <a:pt x="0" y="1001"/>
                  </a:lnTo>
                  <a:lnTo>
                    <a:pt x="1001" y="10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4445758" y="2146269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1"/>
                  </a:moveTo>
                  <a:lnTo>
                    <a:pt x="0" y="4004"/>
                  </a:lnTo>
                  <a:lnTo>
                    <a:pt x="1001" y="400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4149964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113132" y="2663017"/>
              <a:ext cx="406290" cy="76129"/>
            </a:xfrm>
            <a:custGeom>
              <a:avLst/>
              <a:gdLst/>
              <a:ahLst/>
              <a:cxnLst/>
              <a:rect l="l" t="t" r="r" b="b"/>
              <a:pathLst>
                <a:path w="11042" h="2069" extrusionOk="0">
                  <a:moveTo>
                    <a:pt x="0" y="0"/>
                  </a:moveTo>
                  <a:lnTo>
                    <a:pt x="0" y="1068"/>
                  </a:lnTo>
                  <a:lnTo>
                    <a:pt x="0" y="2068"/>
                  </a:lnTo>
                  <a:lnTo>
                    <a:pt x="11042" y="2068"/>
                  </a:lnTo>
                  <a:lnTo>
                    <a:pt x="11042" y="1068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4223590" y="2515727"/>
              <a:ext cx="185373" cy="110495"/>
            </a:xfrm>
            <a:custGeom>
              <a:avLst/>
              <a:gdLst/>
              <a:ahLst/>
              <a:cxnLst/>
              <a:rect l="l" t="t" r="r" b="b"/>
              <a:pathLst>
                <a:path w="5038" h="3003" extrusionOk="0">
                  <a:moveTo>
                    <a:pt x="2002" y="0"/>
                  </a:moveTo>
                  <a:lnTo>
                    <a:pt x="2002" y="1001"/>
                  </a:lnTo>
                  <a:lnTo>
                    <a:pt x="1001" y="1001"/>
                  </a:lnTo>
                  <a:lnTo>
                    <a:pt x="1001" y="2002"/>
                  </a:lnTo>
                  <a:lnTo>
                    <a:pt x="0" y="2002"/>
                  </a:lnTo>
                  <a:lnTo>
                    <a:pt x="0" y="3002"/>
                  </a:lnTo>
                  <a:lnTo>
                    <a:pt x="5037" y="3002"/>
                  </a:lnTo>
                  <a:lnTo>
                    <a:pt x="5037" y="2002"/>
                  </a:lnTo>
                  <a:lnTo>
                    <a:pt x="4003" y="2002"/>
                  </a:lnTo>
                  <a:lnTo>
                    <a:pt x="4003" y="1001"/>
                  </a:lnTo>
                  <a:lnTo>
                    <a:pt x="3003" y="1001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4445758" y="2515727"/>
              <a:ext cx="36832" cy="147327"/>
            </a:xfrm>
            <a:custGeom>
              <a:avLst/>
              <a:gdLst/>
              <a:ahLst/>
              <a:cxnLst/>
              <a:rect l="l" t="t" r="r" b="b"/>
              <a:pathLst>
                <a:path w="1001" h="4004" extrusionOk="0">
                  <a:moveTo>
                    <a:pt x="0" y="0"/>
                  </a:moveTo>
                  <a:lnTo>
                    <a:pt x="0" y="4003"/>
                  </a:lnTo>
                  <a:lnTo>
                    <a:pt x="1001" y="4003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32"/>
          <p:cNvGrpSpPr/>
          <p:nvPr/>
        </p:nvGrpSpPr>
        <p:grpSpPr>
          <a:xfrm>
            <a:off x="69150" y="137187"/>
            <a:ext cx="9031450" cy="282372"/>
            <a:chOff x="69150" y="137187"/>
            <a:chExt cx="9031450" cy="282372"/>
          </a:xfrm>
        </p:grpSpPr>
        <p:cxnSp>
          <p:nvCxnSpPr>
            <p:cNvPr id="643" name="Google Shape;643;p32"/>
            <p:cNvCxnSpPr/>
            <p:nvPr/>
          </p:nvCxnSpPr>
          <p:spPr>
            <a:xfrm>
              <a:off x="78700" y="278373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2"/>
            <p:cNvCxnSpPr/>
            <p:nvPr/>
          </p:nvCxnSpPr>
          <p:spPr>
            <a:xfrm>
              <a:off x="69150" y="207780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2"/>
            <p:cNvCxnSpPr/>
            <p:nvPr/>
          </p:nvCxnSpPr>
          <p:spPr>
            <a:xfrm>
              <a:off x="73925" y="137187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32"/>
            <p:cNvCxnSpPr/>
            <p:nvPr/>
          </p:nvCxnSpPr>
          <p:spPr>
            <a:xfrm>
              <a:off x="78700" y="419559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32"/>
            <p:cNvCxnSpPr/>
            <p:nvPr/>
          </p:nvCxnSpPr>
          <p:spPr>
            <a:xfrm>
              <a:off x="78700" y="348966"/>
              <a:ext cx="90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8" name="Google Shape;648;p32"/>
          <p:cNvSpPr/>
          <p:nvPr/>
        </p:nvSpPr>
        <p:spPr>
          <a:xfrm>
            <a:off x="70625" y="64225"/>
            <a:ext cx="9028500" cy="5028000"/>
          </a:xfrm>
          <a:prstGeom prst="roundRect">
            <a:avLst>
              <a:gd name="adj" fmla="val 204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32"/>
          <p:cNvGrpSpPr/>
          <p:nvPr/>
        </p:nvGrpSpPr>
        <p:grpSpPr>
          <a:xfrm>
            <a:off x="234375" y="117804"/>
            <a:ext cx="256800" cy="256800"/>
            <a:chOff x="234375" y="110636"/>
            <a:chExt cx="256800" cy="256800"/>
          </a:xfrm>
        </p:grpSpPr>
        <p:sp>
          <p:nvSpPr>
            <p:cNvPr id="650" name="Google Shape;650;p32"/>
            <p:cNvSpPr/>
            <p:nvPr/>
          </p:nvSpPr>
          <p:spPr>
            <a:xfrm>
              <a:off x="234375" y="110636"/>
              <a:ext cx="256800" cy="25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253750" y="130008"/>
              <a:ext cx="218100" cy="218100"/>
            </a:xfrm>
            <a:prstGeom prst="leftRightArrowCallout">
              <a:avLst>
                <a:gd name="adj1" fmla="val 34916"/>
                <a:gd name="adj2" fmla="val 25000"/>
                <a:gd name="adj3" fmla="val 35030"/>
                <a:gd name="adj4" fmla="val 48123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2" name="Google Shape;652;p32"/>
          <p:cNvCxnSpPr/>
          <p:nvPr/>
        </p:nvCxnSpPr>
        <p:spPr>
          <a:xfrm>
            <a:off x="73925" y="5008650"/>
            <a:ext cx="902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2"/>
          <p:cNvSpPr/>
          <p:nvPr/>
        </p:nvSpPr>
        <p:spPr>
          <a:xfrm>
            <a:off x="6760300" y="117804"/>
            <a:ext cx="2161200" cy="2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2"/>
          <p:cNvSpPr/>
          <p:nvPr/>
        </p:nvSpPr>
        <p:spPr>
          <a:xfrm>
            <a:off x="8690995" y="137150"/>
            <a:ext cx="152400" cy="218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●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Char char="○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Code"/>
              <a:buChar char="■"/>
              <a:defRPr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6"/>
          <p:cNvSpPr txBox="1">
            <a:spLocks noGrp="1"/>
          </p:cNvSpPr>
          <p:nvPr>
            <p:ph type="ctrTitle"/>
          </p:nvPr>
        </p:nvSpPr>
        <p:spPr>
          <a:xfrm>
            <a:off x="715150" y="941500"/>
            <a:ext cx="3980188" cy="30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The Game Of Life</a:t>
            </a:r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1"/>
          </p:nvPr>
        </p:nvSpPr>
        <p:spPr>
          <a:xfrm>
            <a:off x="457200" y="4112594"/>
            <a:ext cx="797155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</a:rPr>
              <a:t>The CDM-16 project made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 by Anna Shemchuk &amp; Egor Dashkovsky, 24216.</a:t>
            </a:r>
            <a:endParaRPr dirty="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3200ED9-380D-2CF3-EE92-BDE898399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51" b="26641"/>
          <a:stretch/>
        </p:blipFill>
        <p:spPr>
          <a:xfrm>
            <a:off x="4799408" y="735827"/>
            <a:ext cx="3384643" cy="29950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18755-0C14-6F01-6629-EE2AC26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385" y="561109"/>
            <a:ext cx="5326500" cy="841800"/>
          </a:xfrm>
        </p:spPr>
        <p:txBody>
          <a:bodyPr/>
          <a:lstStyle/>
          <a:p>
            <a:r>
              <a:rPr lang="en-US" dirty="0"/>
              <a:t>Source code files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4DE4A9B-B64F-8E4C-432A-7F5B442E9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420" y="1248109"/>
            <a:ext cx="5326500" cy="309600"/>
          </a:xfrm>
        </p:spPr>
        <p:txBody>
          <a:bodyPr/>
          <a:lstStyle/>
          <a:p>
            <a:r>
              <a:rPr lang="en-US" b="1" dirty="0"/>
              <a:t>1. </a:t>
            </a:r>
            <a:r>
              <a:rPr lang="en-US" b="1" dirty="0" err="1"/>
              <a:t>main.c</a:t>
            </a:r>
            <a:r>
              <a:rPr lang="en-US" b="1" dirty="0"/>
              <a:t>, while(1) cycle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85E02E-B1AA-73C4-9315-B11565F1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877" y="1635963"/>
            <a:ext cx="3699516" cy="32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6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91E25B1-6119-5C0E-D80C-2F838FD12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2447" y="681188"/>
            <a:ext cx="5326500" cy="309600"/>
          </a:xfrm>
        </p:spPr>
        <p:txBody>
          <a:bodyPr/>
          <a:lstStyle/>
          <a:p>
            <a:r>
              <a:rPr lang="en-US" b="1" dirty="0"/>
              <a:t>2. </a:t>
            </a:r>
            <a:r>
              <a:rPr lang="en-US" b="1" dirty="0" err="1"/>
              <a:t>life.c</a:t>
            </a:r>
            <a:r>
              <a:rPr lang="en-US" b="1" dirty="0"/>
              <a:t>, </a:t>
            </a:r>
            <a:r>
              <a:rPr lang="en-US" b="1" dirty="0" err="1"/>
              <a:t>next_gen</a:t>
            </a:r>
            <a:r>
              <a:rPr lang="en-US" b="1" dirty="0"/>
              <a:t>() function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8A16A5-5092-B3D3-8C51-5CB9A5D65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2" y="1165610"/>
            <a:ext cx="7749223" cy="313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60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98C28BE7-8D9F-C12F-9743-D6B0F4735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8341" y="1296219"/>
            <a:ext cx="5326500" cy="309600"/>
          </a:xfrm>
        </p:spPr>
        <p:txBody>
          <a:bodyPr/>
          <a:lstStyle/>
          <a:p>
            <a:r>
              <a:rPr lang="en-US" b="1" dirty="0"/>
              <a:t>3.	</a:t>
            </a:r>
            <a:r>
              <a:rPr lang="en-US" b="1" dirty="0" err="1"/>
              <a:t>conclusion.c</a:t>
            </a:r>
            <a:r>
              <a:rPr lang="en-US" b="1" dirty="0"/>
              <a:t>, </a:t>
            </a:r>
            <a:r>
              <a:rPr lang="en-US" b="1" dirty="0" err="1"/>
              <a:t>next_state</a:t>
            </a:r>
            <a:r>
              <a:rPr lang="en-US" b="1" dirty="0"/>
              <a:t>() function 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A318C4-4582-F38B-ED3B-F2237108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24" y="1747212"/>
            <a:ext cx="7762352" cy="14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D22F833-5F8E-F40A-29C6-C7C985AFA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936" y="512448"/>
            <a:ext cx="5326500" cy="309600"/>
          </a:xfrm>
        </p:spPr>
        <p:txBody>
          <a:bodyPr/>
          <a:lstStyle/>
          <a:p>
            <a:r>
              <a:rPr lang="en-US" b="1" dirty="0"/>
              <a:t>4. </a:t>
            </a:r>
            <a:r>
              <a:rPr lang="en-US" b="1" dirty="0" err="1"/>
              <a:t>interrupts.c</a:t>
            </a:r>
            <a:r>
              <a:rPr lang="en-US" b="1" dirty="0"/>
              <a:t>, KB_ISR()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89BE97-DEF3-9117-B0FD-FBD9A84A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69" y="822048"/>
            <a:ext cx="5325991" cy="398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E6B27A1B-115C-7FE2-884D-C7422C580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749" y="1281146"/>
            <a:ext cx="5326500" cy="309600"/>
          </a:xfrm>
        </p:spPr>
        <p:txBody>
          <a:bodyPr/>
          <a:lstStyle/>
          <a:p>
            <a:r>
              <a:rPr lang="ru-RU" b="1" dirty="0"/>
              <a:t>5</a:t>
            </a:r>
            <a:r>
              <a:rPr lang="en-US" b="1" dirty="0"/>
              <a:t>. </a:t>
            </a:r>
            <a:r>
              <a:rPr lang="en-US" b="1" dirty="0" err="1"/>
              <a:t>print.c</a:t>
            </a:r>
            <a:r>
              <a:rPr lang="en-US" b="1" dirty="0"/>
              <a:t>, print() function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4C7A6F-853A-ED58-9412-80A52D8F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" y="1805158"/>
            <a:ext cx="8782259" cy="17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A380E9BF-C88F-6D94-DFCE-C814F3D51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750" y="406957"/>
            <a:ext cx="5326500" cy="309600"/>
          </a:xfrm>
        </p:spPr>
        <p:txBody>
          <a:bodyPr/>
          <a:lstStyle/>
          <a:p>
            <a:r>
              <a:rPr lang="en-US" b="1" dirty="0"/>
              <a:t>6. start.asm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FA42CC-3552-3B92-4845-F5C6B582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91" y="716557"/>
            <a:ext cx="2707860" cy="42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5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40393-C936-982D-544C-6149EE74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16C808-9F9A-6FCD-3073-E8854778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4682"/>
            <a:ext cx="2274465" cy="227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80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805C3AF-4157-F0F8-A76F-E42A61099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4139" y="527520"/>
            <a:ext cx="5326500" cy="309600"/>
          </a:xfrm>
        </p:spPr>
        <p:txBody>
          <a:bodyPr/>
          <a:lstStyle/>
          <a:p>
            <a:r>
              <a:rPr lang="ru-RU" b="1" dirty="0"/>
              <a:t>1</a:t>
            </a:r>
            <a:r>
              <a:rPr lang="en-US" b="1" dirty="0"/>
              <a:t>. CDM-16 with Von Neumann Architecture</a:t>
            </a:r>
            <a:endParaRPr lang="ru-RU" b="1" dirty="0"/>
          </a:p>
        </p:txBody>
      </p:sp>
      <p:pic>
        <p:nvPicPr>
          <p:cNvPr id="5" name="officeArt object" descr="Рисунок 1">
            <a:extLst>
              <a:ext uri="{FF2B5EF4-FFF2-40B4-BE49-F238E27FC236}">
                <a16:creationId xmlns:a16="http://schemas.microsoft.com/office/drawing/2014/main" id="{E674CCFA-7D8C-E41F-5250-4668D3A59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43361" y="837120"/>
            <a:ext cx="5940425" cy="41700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31837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86EC5FC3-067F-F287-6998-9B5F6A204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750" y="577761"/>
            <a:ext cx="5326500" cy="309600"/>
          </a:xfrm>
        </p:spPr>
        <p:txBody>
          <a:bodyPr/>
          <a:lstStyle/>
          <a:p>
            <a:r>
              <a:rPr lang="en-US" b="1" dirty="0"/>
              <a:t>2. Playing Field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67388C-6E45-7B63-A236-52397B62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019" y="834012"/>
            <a:ext cx="5300574" cy="41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3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216804F-36A0-541E-77A6-F31CFF19A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750" y="1080178"/>
            <a:ext cx="5326500" cy="309600"/>
          </a:xfrm>
        </p:spPr>
        <p:txBody>
          <a:bodyPr/>
          <a:lstStyle/>
          <a:p>
            <a:r>
              <a:rPr lang="en-US" b="1" dirty="0"/>
              <a:t>3. Game Buttons Controls</a:t>
            </a:r>
            <a:endParaRPr lang="ru-RU" b="1" dirty="0"/>
          </a:p>
        </p:txBody>
      </p:sp>
      <p:pic>
        <p:nvPicPr>
          <p:cNvPr id="5" name="officeArt object" descr="Рисунок 1">
            <a:extLst>
              <a:ext uri="{FF2B5EF4-FFF2-40B4-BE49-F238E27FC236}">
                <a16:creationId xmlns:a16="http://schemas.microsoft.com/office/drawing/2014/main" id="{B1FC205A-0933-05AB-843B-14F1A9A8AC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2319" y="1513270"/>
            <a:ext cx="5940425" cy="261937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77849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Standard rules</a:t>
            </a:r>
            <a:endParaRPr dirty="0"/>
          </a:p>
        </p:txBody>
      </p:sp>
      <p:sp>
        <p:nvSpPr>
          <p:cNvPr id="697" name="Google Shape;697;p37"/>
          <p:cNvSpPr txBox="1">
            <a:spLocks noGrp="1"/>
          </p:cNvSpPr>
          <p:nvPr>
            <p:ph type="body" idx="1"/>
          </p:nvPr>
        </p:nvSpPr>
        <p:spPr>
          <a:xfrm>
            <a:off x="356717" y="1207235"/>
            <a:ext cx="7704000" cy="22702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rgbClr val="E6646E"/>
              </a:buClr>
              <a:buSzPts val="440"/>
              <a:buNone/>
            </a:pPr>
            <a:r>
              <a:rPr lang="en-US" sz="2400" b="1" dirty="0">
                <a:solidFill>
                  <a:schemeClr val="tx1"/>
                </a:solidFill>
              </a:rPr>
              <a:t>1. </a:t>
            </a:r>
            <a:r>
              <a:rPr lang="ru-RU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Living cells nearby are </a:t>
            </a:r>
            <a:r>
              <a:rPr lang="en-US" sz="2400" dirty="0" err="1">
                <a:solidFill>
                  <a:schemeClr val="tx1"/>
                </a:solidFill>
              </a:rPr>
              <a:t>neighbours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0" algn="just">
              <a:buClr>
                <a:srgbClr val="E6646E"/>
              </a:buClr>
              <a:buSzPts val="440"/>
              <a:buNone/>
            </a:pPr>
            <a:r>
              <a:rPr lang="ru-RU" sz="2400" b="1" dirty="0">
                <a:solidFill>
                  <a:schemeClr val="tx1"/>
                </a:solidFill>
              </a:rPr>
              <a:t>2.  </a:t>
            </a:r>
            <a:r>
              <a:rPr lang="ru-RU" sz="2400" dirty="0">
                <a:solidFill>
                  <a:schemeClr val="tx1"/>
                </a:solidFill>
              </a:rPr>
              <a:t>3 </a:t>
            </a:r>
            <a:r>
              <a:rPr lang="en-US" sz="2400" dirty="0" err="1">
                <a:solidFill>
                  <a:schemeClr val="tx1"/>
                </a:solidFill>
              </a:rPr>
              <a:t>neighbours</a:t>
            </a:r>
            <a:r>
              <a:rPr lang="en-US" sz="2400" dirty="0">
                <a:solidFill>
                  <a:schemeClr val="tx1"/>
                </a:solidFill>
              </a:rPr>
              <a:t> - a dead cell comes to life</a:t>
            </a:r>
          </a:p>
          <a:p>
            <a:pPr marL="0" indent="0" algn="just">
              <a:buClr>
                <a:srgbClr val="E6646E"/>
              </a:buClr>
              <a:buSzPts val="440"/>
              <a:buNone/>
            </a:pPr>
            <a:r>
              <a:rPr lang="en-US" sz="2400" b="1" dirty="0">
                <a:solidFill>
                  <a:schemeClr val="tx1"/>
                </a:solidFill>
              </a:rPr>
              <a:t>3.</a:t>
            </a:r>
            <a:r>
              <a:rPr lang="ru-RU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2, 3 </a:t>
            </a:r>
            <a:r>
              <a:rPr lang="en-US" sz="2400" dirty="0" err="1">
                <a:solidFill>
                  <a:schemeClr val="tx1"/>
                </a:solidFill>
              </a:rPr>
              <a:t>neighbours</a:t>
            </a:r>
            <a:r>
              <a:rPr lang="en-US" sz="2400" dirty="0">
                <a:solidFill>
                  <a:schemeClr val="tx1"/>
                </a:solidFill>
              </a:rPr>
              <a:t> – a living cell continues to live</a:t>
            </a:r>
            <a:endParaRPr lang="ru-RU" sz="2400" dirty="0">
              <a:solidFill>
                <a:schemeClr val="tx1"/>
              </a:solidFill>
            </a:endParaRPr>
          </a:p>
          <a:p>
            <a:pPr marL="0" indent="0" algn="just">
              <a:buClr>
                <a:srgbClr val="E6646E"/>
              </a:buClr>
              <a:buSzPts val="440"/>
              <a:buNone/>
            </a:pPr>
            <a:r>
              <a:rPr lang="ru-RU" sz="2400" b="1" dirty="0">
                <a:solidFill>
                  <a:schemeClr val="tx1"/>
                </a:solidFill>
              </a:rPr>
              <a:t>4.  </a:t>
            </a:r>
            <a:r>
              <a:rPr lang="en-US" sz="2400" dirty="0">
                <a:solidFill>
                  <a:schemeClr val="tx1"/>
                </a:solidFill>
              </a:rPr>
              <a:t>Other cases lead to death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9A4B32-6B65-2EA5-8C5B-528BDC4D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050" y="2751997"/>
            <a:ext cx="1749667" cy="17496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17B80700-D3F6-D34A-E5CD-DBB8C1E04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55997" y="753609"/>
            <a:ext cx="5326500" cy="309600"/>
          </a:xfrm>
        </p:spPr>
        <p:txBody>
          <a:bodyPr/>
          <a:lstStyle/>
          <a:p>
            <a:r>
              <a:rPr lang="en-US" b="1" dirty="0"/>
              <a:t>4. Cursor Controller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25E948-FAEE-E164-D85A-A3DE95A3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21" y="452175"/>
            <a:ext cx="3724155" cy="44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74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2EFF649-4049-217B-E0A5-1A5DEE84C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750" y="582786"/>
            <a:ext cx="5326500" cy="309600"/>
          </a:xfrm>
        </p:spPr>
        <p:txBody>
          <a:bodyPr/>
          <a:lstStyle/>
          <a:p>
            <a:r>
              <a:rPr lang="en-US" b="1" dirty="0"/>
              <a:t>5. Memory-mapped register selectors 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F31390-E946-1CE5-A535-8353FF065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90" y="892386"/>
            <a:ext cx="5938019" cy="2005758"/>
          </a:xfrm>
          <a:prstGeom prst="rect">
            <a:avLst/>
          </a:prstGeom>
        </p:spPr>
      </p:pic>
      <p:pic>
        <p:nvPicPr>
          <p:cNvPr id="6" name="officeArt object" descr="Рисунок 1">
            <a:extLst>
              <a:ext uri="{FF2B5EF4-FFF2-40B4-BE49-F238E27FC236}">
                <a16:creationId xmlns:a16="http://schemas.microsoft.com/office/drawing/2014/main" id="{0BF11FF6-8797-CFE5-9EEA-DA5A904FBF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0584" y="2898144"/>
            <a:ext cx="5940425" cy="177736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51454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335A3AC-81E9-3D0F-7192-A220B7B4D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749" y="517472"/>
            <a:ext cx="5326500" cy="309600"/>
          </a:xfrm>
        </p:spPr>
        <p:txBody>
          <a:bodyPr/>
          <a:lstStyle/>
          <a:p>
            <a:r>
              <a:rPr lang="en-US" b="1" dirty="0"/>
              <a:t>6. Interrupt Controller </a:t>
            </a:r>
            <a:endParaRPr lang="ru-RU" b="1" dirty="0"/>
          </a:p>
        </p:txBody>
      </p:sp>
      <p:pic>
        <p:nvPicPr>
          <p:cNvPr id="5" name="officeArt object" descr="Рисунок 1">
            <a:extLst>
              <a:ext uri="{FF2B5EF4-FFF2-40B4-BE49-F238E27FC236}">
                <a16:creationId xmlns:a16="http://schemas.microsoft.com/office/drawing/2014/main" id="{97203B9A-0B30-71FE-2633-EC5C557E50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1786" y="827072"/>
            <a:ext cx="5940425" cy="25831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335516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61290-C5D9-B8BD-7A38-AC3777B6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750" y="581205"/>
            <a:ext cx="5326500" cy="841800"/>
          </a:xfrm>
        </p:spPr>
        <p:txBody>
          <a:bodyPr/>
          <a:lstStyle/>
          <a:p>
            <a:r>
              <a:rPr lang="en-US" dirty="0"/>
              <a:t>The result of our work</a:t>
            </a:r>
            <a:br>
              <a:rPr lang="en-US" dirty="0"/>
            </a:br>
            <a:r>
              <a:rPr lang="en-US" dirty="0"/>
              <a:t>(speed up 4x)</a:t>
            </a:r>
            <a:endParaRPr lang="ru-RU" dirty="0"/>
          </a:p>
        </p:txBody>
      </p:sp>
      <p:pic>
        <p:nvPicPr>
          <p:cNvPr id="9" name="speed up 4x">
            <a:hlinkClick r:id="" action="ppaction://media"/>
            <a:extLst>
              <a:ext uri="{FF2B5EF4-FFF2-40B4-BE49-F238E27FC236}">
                <a16:creationId xmlns:a16="http://schemas.microsoft.com/office/drawing/2014/main" id="{071FEF6E-70AF-502D-BF4D-9CDA192142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40" y="1560340"/>
            <a:ext cx="8226611" cy="31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3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9"/>
          <p:cNvSpPr txBox="1">
            <a:spLocks noGrp="1"/>
          </p:cNvSpPr>
          <p:nvPr>
            <p:ph type="title"/>
          </p:nvPr>
        </p:nvSpPr>
        <p:spPr>
          <a:xfrm>
            <a:off x="715100" y="1547575"/>
            <a:ext cx="46611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Software</a:t>
            </a:r>
            <a:endParaRPr sz="5400" dirty="0"/>
          </a:p>
        </p:txBody>
      </p:sp>
      <p:grpSp>
        <p:nvGrpSpPr>
          <p:cNvPr id="746" name="Google Shape;746;p39"/>
          <p:cNvGrpSpPr/>
          <p:nvPr/>
        </p:nvGrpSpPr>
        <p:grpSpPr>
          <a:xfrm>
            <a:off x="7705847" y="4010466"/>
            <a:ext cx="723042" cy="598023"/>
            <a:chOff x="1654675" y="4256126"/>
            <a:chExt cx="851841" cy="704551"/>
          </a:xfrm>
        </p:grpSpPr>
        <p:grpSp>
          <p:nvGrpSpPr>
            <p:cNvPr id="747" name="Google Shape;747;p39"/>
            <p:cNvGrpSpPr/>
            <p:nvPr/>
          </p:nvGrpSpPr>
          <p:grpSpPr>
            <a:xfrm>
              <a:off x="1654675" y="4256126"/>
              <a:ext cx="445587" cy="704551"/>
              <a:chOff x="1654675" y="4256126"/>
              <a:chExt cx="445587" cy="704551"/>
            </a:xfrm>
          </p:grpSpPr>
          <p:sp>
            <p:nvSpPr>
              <p:cNvPr id="748" name="Google Shape;748;p39"/>
              <p:cNvSpPr/>
              <p:nvPr/>
            </p:nvSpPr>
            <p:spPr>
              <a:xfrm>
                <a:off x="1655926" y="4257377"/>
                <a:ext cx="440657" cy="703300"/>
              </a:xfrm>
              <a:custGeom>
                <a:avLst/>
                <a:gdLst/>
                <a:ahLst/>
                <a:cxnLst/>
                <a:rect l="l" t="t" r="r" b="b"/>
                <a:pathLst>
                  <a:path w="11976" h="19114" extrusionOk="0">
                    <a:moveTo>
                      <a:pt x="0" y="0"/>
                    </a:moveTo>
                    <a:lnTo>
                      <a:pt x="0" y="17112"/>
                    </a:lnTo>
                    <a:lnTo>
                      <a:pt x="2002" y="17112"/>
                    </a:lnTo>
                    <a:lnTo>
                      <a:pt x="2002" y="16112"/>
                    </a:lnTo>
                    <a:lnTo>
                      <a:pt x="3002" y="16112"/>
                    </a:lnTo>
                    <a:lnTo>
                      <a:pt x="3002" y="15111"/>
                    </a:lnTo>
                    <a:lnTo>
                      <a:pt x="4003" y="15111"/>
                    </a:lnTo>
                    <a:lnTo>
                      <a:pt x="4003" y="14110"/>
                    </a:lnTo>
                    <a:lnTo>
                      <a:pt x="4971" y="14110"/>
                    </a:lnTo>
                    <a:lnTo>
                      <a:pt x="4971" y="16112"/>
                    </a:lnTo>
                    <a:lnTo>
                      <a:pt x="5971" y="16112"/>
                    </a:lnTo>
                    <a:lnTo>
                      <a:pt x="5971" y="18113"/>
                    </a:lnTo>
                    <a:lnTo>
                      <a:pt x="6972" y="18113"/>
                    </a:lnTo>
                    <a:lnTo>
                      <a:pt x="6972" y="19114"/>
                    </a:lnTo>
                    <a:lnTo>
                      <a:pt x="8973" y="19114"/>
                    </a:lnTo>
                    <a:lnTo>
                      <a:pt x="8973" y="18113"/>
                    </a:lnTo>
                    <a:lnTo>
                      <a:pt x="9974" y="18113"/>
                    </a:lnTo>
                    <a:lnTo>
                      <a:pt x="9974" y="16112"/>
                    </a:lnTo>
                    <a:lnTo>
                      <a:pt x="8973" y="16112"/>
                    </a:lnTo>
                    <a:lnTo>
                      <a:pt x="8973" y="14110"/>
                    </a:lnTo>
                    <a:lnTo>
                      <a:pt x="7973" y="14110"/>
                    </a:lnTo>
                    <a:lnTo>
                      <a:pt x="7973" y="13110"/>
                    </a:lnTo>
                    <a:lnTo>
                      <a:pt x="11976" y="13110"/>
                    </a:lnTo>
                    <a:lnTo>
                      <a:pt x="11976" y="12009"/>
                    </a:lnTo>
                    <a:lnTo>
                      <a:pt x="11976" y="11008"/>
                    </a:lnTo>
                    <a:lnTo>
                      <a:pt x="11042" y="11008"/>
                    </a:lnTo>
                    <a:lnTo>
                      <a:pt x="11042" y="10007"/>
                    </a:lnTo>
                    <a:lnTo>
                      <a:pt x="10041" y="10007"/>
                    </a:lnTo>
                    <a:lnTo>
                      <a:pt x="10041" y="9007"/>
                    </a:lnTo>
                    <a:lnTo>
                      <a:pt x="9040" y="9007"/>
                    </a:lnTo>
                    <a:lnTo>
                      <a:pt x="9040" y="8006"/>
                    </a:lnTo>
                    <a:lnTo>
                      <a:pt x="8039" y="8006"/>
                    </a:lnTo>
                    <a:lnTo>
                      <a:pt x="8039" y="7005"/>
                    </a:lnTo>
                    <a:lnTo>
                      <a:pt x="7039" y="7005"/>
                    </a:lnTo>
                    <a:lnTo>
                      <a:pt x="7039" y="6005"/>
                    </a:lnTo>
                    <a:lnTo>
                      <a:pt x="6038" y="6005"/>
                    </a:lnTo>
                    <a:lnTo>
                      <a:pt x="6038" y="5004"/>
                    </a:lnTo>
                    <a:lnTo>
                      <a:pt x="5037" y="5004"/>
                    </a:lnTo>
                    <a:lnTo>
                      <a:pt x="5037" y="4003"/>
                    </a:lnTo>
                    <a:lnTo>
                      <a:pt x="4037" y="4003"/>
                    </a:lnTo>
                    <a:lnTo>
                      <a:pt x="4037" y="3002"/>
                    </a:lnTo>
                    <a:lnTo>
                      <a:pt x="3036" y="3002"/>
                    </a:lnTo>
                    <a:lnTo>
                      <a:pt x="3036" y="2002"/>
                    </a:lnTo>
                    <a:lnTo>
                      <a:pt x="2035" y="2002"/>
                    </a:lnTo>
                    <a:lnTo>
                      <a:pt x="2035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9"/>
              <p:cNvSpPr/>
              <p:nvPr/>
            </p:nvSpPr>
            <p:spPr>
              <a:xfrm>
                <a:off x="1654675" y="4256126"/>
                <a:ext cx="36869" cy="62845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7080" extrusionOk="0">
                    <a:moveTo>
                      <a:pt x="1" y="1"/>
                    </a:moveTo>
                    <a:lnTo>
                      <a:pt x="1" y="17080"/>
                    </a:lnTo>
                    <a:lnTo>
                      <a:pt x="1002" y="17080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9"/>
              <p:cNvSpPr/>
              <p:nvPr/>
            </p:nvSpPr>
            <p:spPr>
              <a:xfrm>
                <a:off x="1692758" y="4292958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9"/>
              <p:cNvSpPr/>
              <p:nvPr/>
            </p:nvSpPr>
            <p:spPr>
              <a:xfrm>
                <a:off x="1729553" y="4329790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9"/>
              <p:cNvSpPr/>
              <p:nvPr/>
            </p:nvSpPr>
            <p:spPr>
              <a:xfrm>
                <a:off x="1765170" y="4366621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9"/>
              <p:cNvSpPr/>
              <p:nvPr/>
            </p:nvSpPr>
            <p:spPr>
              <a:xfrm>
                <a:off x="1803216" y="4403416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9"/>
              <p:cNvSpPr/>
              <p:nvPr/>
            </p:nvSpPr>
            <p:spPr>
              <a:xfrm>
                <a:off x="1841262" y="4440248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9"/>
              <p:cNvSpPr/>
              <p:nvPr/>
            </p:nvSpPr>
            <p:spPr>
              <a:xfrm>
                <a:off x="1878057" y="4477080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9"/>
              <p:cNvSpPr/>
              <p:nvPr/>
            </p:nvSpPr>
            <p:spPr>
              <a:xfrm>
                <a:off x="1914889" y="4515125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9"/>
              <p:cNvSpPr/>
              <p:nvPr/>
            </p:nvSpPr>
            <p:spPr>
              <a:xfrm>
                <a:off x="1951721" y="4551920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0" y="1"/>
                    </a:moveTo>
                    <a:lnTo>
                      <a:pt x="0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9"/>
              <p:cNvSpPr/>
              <p:nvPr/>
            </p:nvSpPr>
            <p:spPr>
              <a:xfrm>
                <a:off x="1988553" y="4588752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9"/>
              <p:cNvSpPr/>
              <p:nvPr/>
            </p:nvSpPr>
            <p:spPr>
              <a:xfrm>
                <a:off x="2025348" y="4625584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9"/>
              <p:cNvSpPr/>
              <p:nvPr/>
            </p:nvSpPr>
            <p:spPr>
              <a:xfrm>
                <a:off x="2062179" y="4662415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9"/>
              <p:cNvSpPr/>
              <p:nvPr/>
            </p:nvSpPr>
            <p:spPr>
              <a:xfrm>
                <a:off x="1914889" y="4699210"/>
                <a:ext cx="185373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1002" extrusionOk="0">
                    <a:moveTo>
                      <a:pt x="1" y="1"/>
                    </a:moveTo>
                    <a:lnTo>
                      <a:pt x="1" y="1002"/>
                    </a:lnTo>
                    <a:lnTo>
                      <a:pt x="5038" y="1002"/>
                    </a:lnTo>
                    <a:lnTo>
                      <a:pt x="50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9"/>
              <p:cNvSpPr/>
              <p:nvPr/>
            </p:nvSpPr>
            <p:spPr>
              <a:xfrm>
                <a:off x="1914889" y="4736042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9"/>
              <p:cNvSpPr/>
              <p:nvPr/>
            </p:nvSpPr>
            <p:spPr>
              <a:xfrm>
                <a:off x="1803216" y="4736042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9"/>
              <p:cNvSpPr/>
              <p:nvPr/>
            </p:nvSpPr>
            <p:spPr>
              <a:xfrm>
                <a:off x="1841262" y="4772874"/>
                <a:ext cx="36832" cy="7366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002" extrusionOk="0">
                    <a:moveTo>
                      <a:pt x="0" y="0"/>
                    </a:move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9"/>
              <p:cNvSpPr/>
              <p:nvPr/>
            </p:nvSpPr>
            <p:spPr>
              <a:xfrm>
                <a:off x="1878057" y="4847751"/>
                <a:ext cx="36869" cy="7366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02" extrusionOk="0">
                    <a:moveTo>
                      <a:pt x="1" y="0"/>
                    </a:moveTo>
                    <a:lnTo>
                      <a:pt x="1" y="2001"/>
                    </a:lnTo>
                    <a:lnTo>
                      <a:pt x="1002" y="2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9"/>
              <p:cNvSpPr/>
              <p:nvPr/>
            </p:nvSpPr>
            <p:spPr>
              <a:xfrm>
                <a:off x="1914889" y="4921378"/>
                <a:ext cx="73700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2002" y="1001"/>
                    </a:lnTo>
                    <a:lnTo>
                      <a:pt x="2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9"/>
              <p:cNvSpPr/>
              <p:nvPr/>
            </p:nvSpPr>
            <p:spPr>
              <a:xfrm>
                <a:off x="1951721" y="4772874"/>
                <a:ext cx="36869" cy="7366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02" extrusionOk="0">
                    <a:moveTo>
                      <a:pt x="0" y="0"/>
                    </a:move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9"/>
              <p:cNvSpPr/>
              <p:nvPr/>
            </p:nvSpPr>
            <p:spPr>
              <a:xfrm>
                <a:off x="1988553" y="4847751"/>
                <a:ext cx="36832" cy="7366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2002" extrusionOk="0">
                    <a:moveTo>
                      <a:pt x="0" y="0"/>
                    </a:moveTo>
                    <a:lnTo>
                      <a:pt x="0" y="2001"/>
                    </a:lnTo>
                    <a:lnTo>
                      <a:pt x="1001" y="2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9"/>
              <p:cNvSpPr/>
              <p:nvPr/>
            </p:nvSpPr>
            <p:spPr>
              <a:xfrm>
                <a:off x="1765170" y="4772874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9"/>
              <p:cNvSpPr/>
              <p:nvPr/>
            </p:nvSpPr>
            <p:spPr>
              <a:xfrm>
                <a:off x="1729553" y="4810920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9"/>
              <p:cNvSpPr/>
              <p:nvPr/>
            </p:nvSpPr>
            <p:spPr>
              <a:xfrm>
                <a:off x="1692758" y="4847751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" name="Google Shape;772;p39"/>
            <p:cNvGrpSpPr/>
            <p:nvPr/>
          </p:nvGrpSpPr>
          <p:grpSpPr>
            <a:xfrm>
              <a:off x="2099011" y="4329790"/>
              <a:ext cx="407505" cy="517999"/>
              <a:chOff x="2099011" y="4329790"/>
              <a:chExt cx="407505" cy="517999"/>
            </a:xfrm>
          </p:grpSpPr>
          <p:sp>
            <p:nvSpPr>
              <p:cNvPr id="773" name="Google Shape;773;p39"/>
              <p:cNvSpPr/>
              <p:nvPr/>
            </p:nvSpPr>
            <p:spPr>
              <a:xfrm>
                <a:off x="2100225" y="4331004"/>
                <a:ext cx="405076" cy="515535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14011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2002"/>
                    </a:lnTo>
                    <a:lnTo>
                      <a:pt x="1001" y="3003"/>
                    </a:lnTo>
                    <a:lnTo>
                      <a:pt x="1001" y="4004"/>
                    </a:lnTo>
                    <a:lnTo>
                      <a:pt x="2002" y="4004"/>
                    </a:lnTo>
                    <a:lnTo>
                      <a:pt x="2002" y="5004"/>
                    </a:lnTo>
                    <a:lnTo>
                      <a:pt x="3003" y="5004"/>
                    </a:lnTo>
                    <a:lnTo>
                      <a:pt x="3003" y="6005"/>
                    </a:lnTo>
                    <a:lnTo>
                      <a:pt x="4003" y="6005"/>
                    </a:lnTo>
                    <a:lnTo>
                      <a:pt x="4003" y="7006"/>
                    </a:lnTo>
                    <a:lnTo>
                      <a:pt x="4003" y="8006"/>
                    </a:lnTo>
                    <a:lnTo>
                      <a:pt x="3003" y="8006"/>
                    </a:lnTo>
                    <a:lnTo>
                      <a:pt x="3003" y="9007"/>
                    </a:lnTo>
                    <a:lnTo>
                      <a:pt x="2002" y="9007"/>
                    </a:lnTo>
                    <a:lnTo>
                      <a:pt x="2002" y="10008"/>
                    </a:lnTo>
                    <a:lnTo>
                      <a:pt x="1001" y="10008"/>
                    </a:lnTo>
                    <a:lnTo>
                      <a:pt x="1001" y="11009"/>
                    </a:lnTo>
                    <a:lnTo>
                      <a:pt x="1001" y="12009"/>
                    </a:lnTo>
                    <a:lnTo>
                      <a:pt x="1001" y="13010"/>
                    </a:lnTo>
                    <a:lnTo>
                      <a:pt x="1" y="13010"/>
                    </a:lnTo>
                    <a:lnTo>
                      <a:pt x="1" y="14011"/>
                    </a:lnTo>
                    <a:lnTo>
                      <a:pt x="11008" y="14011"/>
                    </a:lnTo>
                    <a:lnTo>
                      <a:pt x="11008" y="13010"/>
                    </a:lnTo>
                    <a:lnTo>
                      <a:pt x="10008" y="13010"/>
                    </a:lnTo>
                    <a:lnTo>
                      <a:pt x="10008" y="12009"/>
                    </a:lnTo>
                    <a:lnTo>
                      <a:pt x="10008" y="11009"/>
                    </a:lnTo>
                    <a:lnTo>
                      <a:pt x="10008" y="10008"/>
                    </a:lnTo>
                    <a:lnTo>
                      <a:pt x="9007" y="10008"/>
                    </a:lnTo>
                    <a:lnTo>
                      <a:pt x="9007" y="9007"/>
                    </a:lnTo>
                    <a:lnTo>
                      <a:pt x="8006" y="9007"/>
                    </a:lnTo>
                    <a:lnTo>
                      <a:pt x="8006" y="8006"/>
                    </a:lnTo>
                    <a:lnTo>
                      <a:pt x="7006" y="8006"/>
                    </a:lnTo>
                    <a:lnTo>
                      <a:pt x="7006" y="7006"/>
                    </a:lnTo>
                    <a:lnTo>
                      <a:pt x="7006" y="6005"/>
                    </a:lnTo>
                    <a:lnTo>
                      <a:pt x="8006" y="6005"/>
                    </a:lnTo>
                    <a:lnTo>
                      <a:pt x="8006" y="5004"/>
                    </a:lnTo>
                    <a:lnTo>
                      <a:pt x="9007" y="5004"/>
                    </a:lnTo>
                    <a:lnTo>
                      <a:pt x="9007" y="4004"/>
                    </a:lnTo>
                    <a:lnTo>
                      <a:pt x="10008" y="4004"/>
                    </a:lnTo>
                    <a:lnTo>
                      <a:pt x="10008" y="3003"/>
                    </a:lnTo>
                    <a:lnTo>
                      <a:pt x="10008" y="2002"/>
                    </a:lnTo>
                    <a:lnTo>
                      <a:pt x="10008" y="1001"/>
                    </a:lnTo>
                    <a:lnTo>
                      <a:pt x="11008" y="1001"/>
                    </a:lnTo>
                    <a:lnTo>
                      <a:pt x="110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9"/>
              <p:cNvSpPr/>
              <p:nvPr/>
            </p:nvSpPr>
            <p:spPr>
              <a:xfrm>
                <a:off x="2173889" y="4477080"/>
                <a:ext cx="73664" cy="7487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035" extrusionOk="0">
                    <a:moveTo>
                      <a:pt x="0" y="0"/>
                    </a:moveTo>
                    <a:lnTo>
                      <a:pt x="0" y="1034"/>
                    </a:lnTo>
                    <a:lnTo>
                      <a:pt x="1001" y="1034"/>
                    </a:lnTo>
                    <a:lnTo>
                      <a:pt x="1001" y="0"/>
                    </a:lnTo>
                    <a:close/>
                    <a:moveTo>
                      <a:pt x="1001" y="1034"/>
                    </a:moveTo>
                    <a:lnTo>
                      <a:pt x="1001" y="2035"/>
                    </a:lnTo>
                    <a:lnTo>
                      <a:pt x="2001" y="2035"/>
                    </a:lnTo>
                    <a:lnTo>
                      <a:pt x="2001" y="10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9"/>
              <p:cNvSpPr/>
              <p:nvPr/>
            </p:nvSpPr>
            <p:spPr>
              <a:xfrm>
                <a:off x="2284348" y="4477080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/>
              <p:cNvSpPr/>
              <p:nvPr/>
            </p:nvSpPr>
            <p:spPr>
              <a:xfrm>
                <a:off x="2247516" y="4440248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9"/>
              <p:cNvSpPr/>
              <p:nvPr/>
            </p:nvSpPr>
            <p:spPr>
              <a:xfrm>
                <a:off x="2321143" y="4440248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9"/>
              <p:cNvSpPr/>
              <p:nvPr/>
            </p:nvSpPr>
            <p:spPr>
              <a:xfrm>
                <a:off x="2247516" y="4551920"/>
                <a:ext cx="36869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03" extrusionOk="0">
                    <a:moveTo>
                      <a:pt x="0" y="1"/>
                    </a:moveTo>
                    <a:lnTo>
                      <a:pt x="0" y="1002"/>
                    </a:lnTo>
                    <a:lnTo>
                      <a:pt x="0" y="2002"/>
                    </a:lnTo>
                    <a:lnTo>
                      <a:pt x="1001" y="2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2210684" y="4625584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9"/>
              <p:cNvSpPr/>
              <p:nvPr/>
            </p:nvSpPr>
            <p:spPr>
              <a:xfrm>
                <a:off x="2173889" y="4662415"/>
                <a:ext cx="36832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9"/>
              <p:cNvSpPr/>
              <p:nvPr/>
            </p:nvSpPr>
            <p:spPr>
              <a:xfrm>
                <a:off x="2321143" y="4736042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02" y="1001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9"/>
              <p:cNvSpPr/>
              <p:nvPr/>
            </p:nvSpPr>
            <p:spPr>
              <a:xfrm>
                <a:off x="2247516" y="4736042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0" y="1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9"/>
              <p:cNvSpPr/>
              <p:nvPr/>
            </p:nvSpPr>
            <p:spPr>
              <a:xfrm>
                <a:off x="2284348" y="4699210"/>
                <a:ext cx="36832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0" y="1"/>
                    </a:moveTo>
                    <a:lnTo>
                      <a:pt x="0" y="1002"/>
                    </a:lnTo>
                    <a:lnTo>
                      <a:pt x="1001" y="1002"/>
                    </a:lnTo>
                    <a:lnTo>
                      <a:pt x="10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9"/>
              <p:cNvSpPr/>
              <p:nvPr/>
            </p:nvSpPr>
            <p:spPr>
              <a:xfrm>
                <a:off x="2099011" y="4329790"/>
                <a:ext cx="407505" cy="147327"/>
              </a:xfrm>
              <a:custGeom>
                <a:avLst/>
                <a:gdLst/>
                <a:ahLst/>
                <a:cxnLst/>
                <a:rect l="l" t="t" r="r" b="b"/>
                <a:pathLst>
                  <a:path w="11075" h="4004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2002"/>
                    </a:lnTo>
                    <a:lnTo>
                      <a:pt x="1001" y="3002"/>
                    </a:lnTo>
                    <a:lnTo>
                      <a:pt x="1001" y="4003"/>
                    </a:lnTo>
                    <a:lnTo>
                      <a:pt x="2035" y="4003"/>
                    </a:lnTo>
                    <a:lnTo>
                      <a:pt x="2035" y="3002"/>
                    </a:lnTo>
                    <a:lnTo>
                      <a:pt x="2035" y="2002"/>
                    </a:lnTo>
                    <a:lnTo>
                      <a:pt x="2035" y="1001"/>
                    </a:lnTo>
                    <a:lnTo>
                      <a:pt x="9040" y="1001"/>
                    </a:lnTo>
                    <a:lnTo>
                      <a:pt x="9040" y="2002"/>
                    </a:lnTo>
                    <a:lnTo>
                      <a:pt x="9040" y="3002"/>
                    </a:lnTo>
                    <a:lnTo>
                      <a:pt x="9040" y="4003"/>
                    </a:lnTo>
                    <a:lnTo>
                      <a:pt x="10074" y="4003"/>
                    </a:lnTo>
                    <a:lnTo>
                      <a:pt x="10074" y="3002"/>
                    </a:lnTo>
                    <a:lnTo>
                      <a:pt x="10074" y="2002"/>
                    </a:lnTo>
                    <a:lnTo>
                      <a:pt x="10074" y="1001"/>
                    </a:lnTo>
                    <a:lnTo>
                      <a:pt x="11075" y="1001"/>
                    </a:lnTo>
                    <a:lnTo>
                      <a:pt x="1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9"/>
              <p:cNvSpPr/>
              <p:nvPr/>
            </p:nvSpPr>
            <p:spPr>
              <a:xfrm>
                <a:off x="2357974" y="4477080"/>
                <a:ext cx="73700" cy="74878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035" extrusionOk="0">
                    <a:moveTo>
                      <a:pt x="1001" y="0"/>
                    </a:moveTo>
                    <a:lnTo>
                      <a:pt x="1001" y="1034"/>
                    </a:lnTo>
                    <a:lnTo>
                      <a:pt x="2002" y="1034"/>
                    </a:lnTo>
                    <a:lnTo>
                      <a:pt x="2002" y="0"/>
                    </a:lnTo>
                    <a:close/>
                    <a:moveTo>
                      <a:pt x="1" y="1034"/>
                    </a:moveTo>
                    <a:lnTo>
                      <a:pt x="1" y="2035"/>
                    </a:lnTo>
                    <a:lnTo>
                      <a:pt x="1001" y="2035"/>
                    </a:lnTo>
                    <a:lnTo>
                      <a:pt x="1001" y="103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9"/>
              <p:cNvSpPr/>
              <p:nvPr/>
            </p:nvSpPr>
            <p:spPr>
              <a:xfrm>
                <a:off x="2321143" y="4551920"/>
                <a:ext cx="36869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2003" extrusionOk="0">
                    <a:moveTo>
                      <a:pt x="1" y="1"/>
                    </a:moveTo>
                    <a:lnTo>
                      <a:pt x="1" y="1002"/>
                    </a:lnTo>
                    <a:lnTo>
                      <a:pt x="1" y="2002"/>
                    </a:lnTo>
                    <a:lnTo>
                      <a:pt x="1002" y="2002"/>
                    </a:lnTo>
                    <a:lnTo>
                      <a:pt x="1002" y="10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9"/>
              <p:cNvSpPr/>
              <p:nvPr/>
            </p:nvSpPr>
            <p:spPr>
              <a:xfrm>
                <a:off x="2357974" y="4625584"/>
                <a:ext cx="36869" cy="36869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1" y="0"/>
                    </a:moveTo>
                    <a:lnTo>
                      <a:pt x="1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9"/>
              <p:cNvSpPr/>
              <p:nvPr/>
            </p:nvSpPr>
            <p:spPr>
              <a:xfrm>
                <a:off x="2394806" y="4662415"/>
                <a:ext cx="36869" cy="36832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1" extrusionOk="0">
                    <a:moveTo>
                      <a:pt x="0" y="0"/>
                    </a:moveTo>
                    <a:lnTo>
                      <a:pt x="0" y="1001"/>
                    </a:lnTo>
                    <a:lnTo>
                      <a:pt x="1001" y="1001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9"/>
              <p:cNvSpPr/>
              <p:nvPr/>
            </p:nvSpPr>
            <p:spPr>
              <a:xfrm>
                <a:off x="2099011" y="4699210"/>
                <a:ext cx="407505" cy="148578"/>
              </a:xfrm>
              <a:custGeom>
                <a:avLst/>
                <a:gdLst/>
                <a:ahLst/>
                <a:cxnLst/>
                <a:rect l="l" t="t" r="r" b="b"/>
                <a:pathLst>
                  <a:path w="11075" h="4038" extrusionOk="0">
                    <a:moveTo>
                      <a:pt x="1001" y="1"/>
                    </a:moveTo>
                    <a:lnTo>
                      <a:pt x="1001" y="1002"/>
                    </a:lnTo>
                    <a:lnTo>
                      <a:pt x="1001" y="2002"/>
                    </a:lnTo>
                    <a:lnTo>
                      <a:pt x="1001" y="3036"/>
                    </a:lnTo>
                    <a:lnTo>
                      <a:pt x="0" y="3036"/>
                    </a:lnTo>
                    <a:lnTo>
                      <a:pt x="0" y="4037"/>
                    </a:lnTo>
                    <a:lnTo>
                      <a:pt x="11075" y="4037"/>
                    </a:lnTo>
                    <a:lnTo>
                      <a:pt x="11075" y="3036"/>
                    </a:lnTo>
                    <a:lnTo>
                      <a:pt x="10074" y="3036"/>
                    </a:lnTo>
                    <a:lnTo>
                      <a:pt x="10074" y="2002"/>
                    </a:lnTo>
                    <a:lnTo>
                      <a:pt x="10074" y="1002"/>
                    </a:lnTo>
                    <a:lnTo>
                      <a:pt x="10074" y="1"/>
                    </a:lnTo>
                    <a:lnTo>
                      <a:pt x="9040" y="1"/>
                    </a:lnTo>
                    <a:lnTo>
                      <a:pt x="9040" y="1002"/>
                    </a:lnTo>
                    <a:lnTo>
                      <a:pt x="9040" y="2002"/>
                    </a:lnTo>
                    <a:lnTo>
                      <a:pt x="9040" y="3036"/>
                    </a:lnTo>
                    <a:lnTo>
                      <a:pt x="8039" y="3036"/>
                    </a:lnTo>
                    <a:lnTo>
                      <a:pt x="8039" y="2002"/>
                    </a:lnTo>
                    <a:lnTo>
                      <a:pt x="7039" y="2002"/>
                    </a:lnTo>
                    <a:lnTo>
                      <a:pt x="7039" y="3036"/>
                    </a:lnTo>
                    <a:lnTo>
                      <a:pt x="6038" y="3036"/>
                    </a:lnTo>
                    <a:lnTo>
                      <a:pt x="6038" y="2002"/>
                    </a:lnTo>
                    <a:lnTo>
                      <a:pt x="5037" y="2002"/>
                    </a:lnTo>
                    <a:lnTo>
                      <a:pt x="5037" y="3036"/>
                    </a:lnTo>
                    <a:lnTo>
                      <a:pt x="4036" y="3036"/>
                    </a:lnTo>
                    <a:lnTo>
                      <a:pt x="4036" y="2002"/>
                    </a:lnTo>
                    <a:lnTo>
                      <a:pt x="3036" y="2002"/>
                    </a:lnTo>
                    <a:lnTo>
                      <a:pt x="3036" y="3036"/>
                    </a:lnTo>
                    <a:lnTo>
                      <a:pt x="2035" y="3036"/>
                    </a:lnTo>
                    <a:lnTo>
                      <a:pt x="2035" y="2002"/>
                    </a:lnTo>
                    <a:lnTo>
                      <a:pt x="2035" y="1002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1117;p51">
            <a:extLst>
              <a:ext uri="{FF2B5EF4-FFF2-40B4-BE49-F238E27FC236}">
                <a16:creationId xmlns:a16="http://schemas.microsoft.com/office/drawing/2014/main" id="{38411888-C84F-5F8C-0B62-BA02896EB041}"/>
              </a:ext>
            </a:extLst>
          </p:cNvPr>
          <p:cNvGrpSpPr/>
          <p:nvPr/>
        </p:nvGrpSpPr>
        <p:grpSpPr>
          <a:xfrm>
            <a:off x="3987951" y="1663693"/>
            <a:ext cx="450063" cy="416363"/>
            <a:chOff x="-31889075" y="2658950"/>
            <a:chExt cx="302475" cy="290775"/>
          </a:xfrm>
        </p:grpSpPr>
        <p:sp>
          <p:nvSpPr>
            <p:cNvPr id="3" name="Google Shape;1118;p51">
              <a:extLst>
                <a:ext uri="{FF2B5EF4-FFF2-40B4-BE49-F238E27FC236}">
                  <a16:creationId xmlns:a16="http://schemas.microsoft.com/office/drawing/2014/main" id="{13F59CE9-D37C-B09E-1C46-45E53BA40A79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19;p51">
              <a:extLst>
                <a:ext uri="{FF2B5EF4-FFF2-40B4-BE49-F238E27FC236}">
                  <a16:creationId xmlns:a16="http://schemas.microsoft.com/office/drawing/2014/main" id="{86363734-39EC-5535-B199-86E66FA011F2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913B68-14D8-B8F8-7349-62C467D2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252" y="2375593"/>
            <a:ext cx="629734" cy="5717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C3C5CD-F28E-128A-67B3-91E5765DC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00" y="2375597"/>
            <a:ext cx="581761" cy="5717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640345-A28E-C1D1-C9DC-62ACF936A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736" y="2375596"/>
            <a:ext cx="656432" cy="5717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94ACA97-5AB4-CA47-FE86-7FADBDCD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945" y="2375596"/>
            <a:ext cx="623707" cy="5717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0"/>
          <p:cNvSpPr txBox="1">
            <a:spLocks noGrp="1"/>
          </p:cNvSpPr>
          <p:nvPr>
            <p:ph type="title"/>
          </p:nvPr>
        </p:nvSpPr>
        <p:spPr>
          <a:xfrm>
            <a:off x="1813216" y="576181"/>
            <a:ext cx="5326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4 stages of software implementation</a:t>
            </a:r>
            <a:endParaRPr sz="4000" dirty="0"/>
          </a:p>
        </p:txBody>
      </p:sp>
      <p:sp>
        <p:nvSpPr>
          <p:cNvPr id="795" name="Google Shape;795;p40"/>
          <p:cNvSpPr txBox="1">
            <a:spLocks noGrp="1"/>
          </p:cNvSpPr>
          <p:nvPr>
            <p:ph type="subTitle" idx="1"/>
          </p:nvPr>
        </p:nvSpPr>
        <p:spPr>
          <a:xfrm>
            <a:off x="909014" y="1738363"/>
            <a:ext cx="5326500" cy="21252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Naive implementation</a:t>
            </a:r>
            <a:endParaRPr lang="ru-RU" sz="20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Encoding a cell in 4 bits + Lookup Table (LUT)</a:t>
            </a:r>
            <a:endParaRPr lang="ru-RU" sz="20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Boolean function instead of LUT</a:t>
            </a:r>
            <a:endParaRPr lang="ru-RU" sz="20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/>
              <a:t>Packing four cells into a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uint16_t</a:t>
            </a:r>
            <a:r>
              <a:rPr lang="en-US" sz="2000" dirty="0"/>
              <a:t> (two-byte words)</a:t>
            </a:r>
            <a:endParaRPr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5EA99E-A866-C704-0FC8-67B64631F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750" y="606327"/>
            <a:ext cx="5326500" cy="841800"/>
          </a:xfrm>
        </p:spPr>
        <p:txBody>
          <a:bodyPr/>
          <a:lstStyle/>
          <a:p>
            <a:r>
              <a:rPr lang="en-US" dirty="0"/>
              <a:t>1. Naive </a:t>
            </a:r>
            <a:r>
              <a:rPr lang="en-US" sz="3600" dirty="0"/>
              <a:t>realization</a:t>
            </a:r>
            <a:br>
              <a:rPr lang="ru-RU" sz="3600" dirty="0"/>
            </a:b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0DFDA984-B480-C31E-1A2A-A482B259F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37" y="1278370"/>
            <a:ext cx="5326500" cy="3213177"/>
          </a:xfrm>
        </p:spPr>
        <p:txBody>
          <a:bodyPr/>
          <a:lstStyle/>
          <a:p>
            <a:pPr marL="4826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The field is represented as a two-dimensional array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uint8_t</a:t>
            </a:r>
            <a:r>
              <a:rPr lang="en-US" sz="1600" dirty="0"/>
              <a:t> field[16][16].</a:t>
            </a:r>
            <a:endParaRPr lang="ru-RU" sz="1600" dirty="0"/>
          </a:p>
          <a:p>
            <a:pPr marL="4826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The state of each cell is stored as 0 (dead) or 1 (alive).</a:t>
            </a:r>
            <a:endParaRPr lang="ru-RU" sz="1600" dirty="0"/>
          </a:p>
          <a:p>
            <a:pPr marL="4826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A nested loop over the X and Y axes is used to iterate over all 256 cells.</a:t>
            </a:r>
            <a:endParaRPr lang="ru-RU" sz="1600" dirty="0"/>
          </a:p>
          <a:p>
            <a:pPr marL="4826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For each cell:</a:t>
            </a:r>
            <a:endParaRPr lang="ru-RU" sz="1600" dirty="0"/>
          </a:p>
          <a:p>
            <a:pPr marL="482600" indent="-342900" algn="just">
              <a:buFont typeface="+mj-lt"/>
              <a:buAutoNum type="arabicPeriod"/>
            </a:pPr>
            <a:r>
              <a:rPr lang="en-US" sz="1600" dirty="0"/>
              <a:t>The number of live </a:t>
            </a:r>
            <a:r>
              <a:rPr lang="en-US" sz="1600" dirty="0" err="1"/>
              <a:t>neighbours</a:t>
            </a:r>
            <a:r>
              <a:rPr lang="en-US" sz="1600" dirty="0"/>
              <a:t> is counted by checking the eight surrounding elements of the array.</a:t>
            </a:r>
            <a:endParaRPr lang="ru-RU" sz="1600" dirty="0"/>
          </a:p>
          <a:p>
            <a:pPr marL="482600" indent="-342900" algn="just">
              <a:buFont typeface="+mj-lt"/>
              <a:buAutoNum type="arabicPeriod"/>
            </a:pPr>
            <a:r>
              <a:rPr lang="en-US" sz="1600" dirty="0"/>
              <a:t>The following condition is checked:</a:t>
            </a:r>
            <a:endParaRPr lang="ru-RU" sz="1600" dirty="0"/>
          </a:p>
          <a:p>
            <a:pPr marL="482600" indent="-342900" algn="just">
              <a:buFont typeface="+mj-lt"/>
              <a:buAutoNum type="arabicPeriod"/>
            </a:pPr>
            <a:r>
              <a:rPr lang="en-US" sz="1600" dirty="0"/>
              <a:t>The result is written using double buffering.</a:t>
            </a:r>
            <a:endParaRPr lang="ru-RU" sz="1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67262B-EF83-8D8D-B80C-77E2649B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37" y="2571750"/>
            <a:ext cx="3585853" cy="639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399FA8-D7FA-64F5-F487-25270EF5A108}"/>
              </a:ext>
            </a:extLst>
          </p:cNvPr>
          <p:cNvSpPr txBox="1"/>
          <p:nvPr/>
        </p:nvSpPr>
        <p:spPr>
          <a:xfrm>
            <a:off x="5402437" y="2205613"/>
            <a:ext cx="28989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Condition: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42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6CD4BA-99C2-445A-1E83-BE95960C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750" y="1038405"/>
            <a:ext cx="5326500" cy="841800"/>
          </a:xfrm>
        </p:spPr>
        <p:txBody>
          <a:bodyPr/>
          <a:lstStyle/>
          <a:p>
            <a:r>
              <a:rPr lang="en-US" sz="3600" dirty="0"/>
              <a:t>2.1 Encoding a cell in 4 bits + Lookup Table (LUT)</a:t>
            </a:r>
            <a:br>
              <a:rPr lang="ru-RU" sz="3600" dirty="0"/>
            </a:br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2281CB3-2947-6130-86EA-0CD2DD213DF3}"/>
              </a:ext>
            </a:extLst>
          </p:cNvPr>
          <p:cNvSpPr txBox="1">
            <a:spLocks/>
          </p:cNvSpPr>
          <p:nvPr/>
        </p:nvSpPr>
        <p:spPr>
          <a:xfrm>
            <a:off x="1036292" y="1418520"/>
            <a:ext cx="5326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akra Petch Medium"/>
              <a:buNone/>
              <a:defRPr sz="35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akra Petch Medium"/>
              <a:buNone/>
              <a:defRPr sz="3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akra Petch Medium"/>
              <a:buNone/>
              <a:defRPr sz="3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akra Petch Medium"/>
              <a:buNone/>
              <a:defRPr sz="3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akra Petch Medium"/>
              <a:buNone/>
              <a:defRPr sz="3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akra Petch Medium"/>
              <a:buNone/>
              <a:defRPr sz="3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akra Petch Medium"/>
              <a:buNone/>
              <a:defRPr sz="3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akra Petch Medium"/>
              <a:buNone/>
              <a:defRPr sz="3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hakra Petch Medium"/>
              <a:buNone/>
              <a:defRPr sz="3600" b="0" i="0" u="none" strike="noStrike" cap="none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>
            <a:pPr algn="l"/>
            <a:r>
              <a:rPr lang="en-US" sz="3200" dirty="0"/>
              <a:t>Cell</a:t>
            </a:r>
            <a:endParaRPr lang="ru-RU" sz="3200" dirty="0"/>
          </a:p>
        </p:txBody>
      </p:sp>
      <p:sp>
        <p:nvSpPr>
          <p:cNvPr id="7" name="Google Shape;697;p37">
            <a:extLst>
              <a:ext uri="{FF2B5EF4-FFF2-40B4-BE49-F238E27FC236}">
                <a16:creationId xmlns:a16="http://schemas.microsoft.com/office/drawing/2014/main" id="{76CF211E-1F50-3A71-8557-481FA6022740}"/>
              </a:ext>
            </a:extLst>
          </p:cNvPr>
          <p:cNvSpPr txBox="1">
            <a:spLocks/>
          </p:cNvSpPr>
          <p:nvPr/>
        </p:nvSpPr>
        <p:spPr>
          <a:xfrm>
            <a:off x="1036292" y="1719970"/>
            <a:ext cx="7704000" cy="282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just">
              <a:buClr>
                <a:srgbClr val="E6646E"/>
              </a:buClr>
              <a:buSzPts val="440"/>
            </a:pPr>
            <a:r>
              <a:rPr lang="en-US" sz="2400" dirty="0">
                <a:solidFill>
                  <a:schemeClr val="bg2"/>
                </a:solidFill>
              </a:rPr>
              <a:t>0b</a:t>
            </a:r>
            <a:r>
              <a:rPr lang="en-US" sz="2400" b="1" dirty="0"/>
              <a:t>v</a:t>
            </a:r>
            <a:r>
              <a:rPr lang="en-US" sz="2400" b="1" i="1" dirty="0"/>
              <a:t>sss</a:t>
            </a:r>
            <a:r>
              <a:rPr lang="en-US" sz="2400" dirty="0"/>
              <a:t>, </a:t>
            </a:r>
            <a:r>
              <a:rPr lang="en-US" sz="2000" dirty="0"/>
              <a:t>where</a:t>
            </a:r>
          </a:p>
          <a:p>
            <a:pPr marL="0" indent="0" algn="just">
              <a:buClr>
                <a:srgbClr val="E6646E"/>
              </a:buClr>
              <a:buSzPts val="440"/>
            </a:pPr>
            <a:r>
              <a:rPr lang="en-US" sz="2000" dirty="0"/>
              <a:t>v - stores whether the cell is alive or dead,</a:t>
            </a:r>
          </a:p>
          <a:p>
            <a:pPr marL="0" indent="0" algn="just">
              <a:buClr>
                <a:srgbClr val="E6646E"/>
              </a:buClr>
              <a:buSzPts val="440"/>
            </a:pPr>
            <a:r>
              <a:rPr lang="en-US" sz="2000" dirty="0" err="1"/>
              <a:t>sss</a:t>
            </a:r>
            <a:r>
              <a:rPr lang="en-US" sz="2000" dirty="0"/>
              <a:t> - is the number of </a:t>
            </a:r>
            <a:r>
              <a:rPr lang="en-US" sz="2000" dirty="0" err="1"/>
              <a:t>neighbours</a:t>
            </a:r>
            <a:endParaRPr lang="en-US" sz="2000" dirty="0"/>
          </a:p>
          <a:p>
            <a:pPr marL="0" indent="0" algn="just">
              <a:buClr>
                <a:srgbClr val="E6646E"/>
              </a:buClr>
              <a:buSzPts val="440"/>
            </a:pPr>
            <a:endParaRPr lang="en-US" sz="2000" dirty="0"/>
          </a:p>
          <a:p>
            <a:pPr marL="0" indent="0" algn="just">
              <a:buClr>
                <a:srgbClr val="E6646E"/>
              </a:buClr>
              <a:buSzPts val="440"/>
            </a:pPr>
            <a:r>
              <a:rPr lang="en-US" sz="2000" b="1" dirty="0"/>
              <a:t>8</a:t>
            </a:r>
            <a:r>
              <a:rPr lang="en-US" sz="2000" dirty="0"/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(0b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1000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/>
              <a:t>0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(0b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0000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en-US" sz="2000" b="1" dirty="0"/>
              <a:t> </a:t>
            </a:r>
            <a:r>
              <a:rPr lang="en-US" sz="2000" dirty="0" err="1"/>
              <a:t>neighbours</a:t>
            </a:r>
            <a:r>
              <a:rPr lang="en-US" sz="2000" dirty="0"/>
              <a:t> will be dead in the next generation.</a:t>
            </a:r>
          </a:p>
        </p:txBody>
      </p:sp>
    </p:spTree>
    <p:extLst>
      <p:ext uri="{BB962C8B-B14F-4D97-AF65-F5344CB8AC3E}">
        <p14:creationId xmlns:p14="http://schemas.microsoft.com/office/powerpoint/2010/main" val="268154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43E0C-1674-80F8-0ECF-C43B55BB4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825" y="400335"/>
            <a:ext cx="5326500" cy="841800"/>
          </a:xfrm>
        </p:spPr>
        <p:txBody>
          <a:bodyPr/>
          <a:lstStyle/>
          <a:p>
            <a:r>
              <a:rPr lang="en-US" dirty="0"/>
              <a:t>2.2 Lookup Table (LUT)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50707A06-DB7F-3AF1-456F-9A950015D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118" y="1392861"/>
            <a:ext cx="1849409" cy="3235251"/>
          </a:xfrm>
        </p:spPr>
        <p:txBody>
          <a:bodyPr/>
          <a:lstStyle/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/>
              <a:t>1</a:t>
            </a:r>
          </a:p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/>
              <a:t>1</a:t>
            </a:r>
          </a:p>
          <a:p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/>
              <a:t>1</a:t>
            </a:r>
          </a:p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r>
              <a:rPr lang="en-US" sz="1400" dirty="0"/>
              <a:t>| 0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54E10-A214-9E4E-F683-EE13FEDEF93C}"/>
              </a:ext>
            </a:extLst>
          </p:cNvPr>
          <p:cNvSpPr txBox="1"/>
          <p:nvPr/>
        </p:nvSpPr>
        <p:spPr>
          <a:xfrm>
            <a:off x="503698" y="1051215"/>
            <a:ext cx="934496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0000</a:t>
            </a: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0001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0010</a:t>
            </a: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0011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0100</a:t>
            </a: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0101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0110</a:t>
            </a: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0111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000</a:t>
            </a: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001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010</a:t>
            </a: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011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11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00</a:t>
            </a: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11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01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111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</a:p>
          <a:p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1111</a:t>
            </a:r>
          </a:p>
          <a:p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Fira Code"/>
                <a:ea typeface="Fira Code"/>
                <a:cs typeface="Fira Code"/>
                <a:sym typeface="Fira Code"/>
              </a:rPr>
              <a:t>abcd</a:t>
            </a:r>
            <a:endParaRPr lang="en-US" dirty="0">
              <a:solidFill>
                <a:srgbClr val="FFFFFF"/>
              </a:solidFill>
              <a:highlight>
                <a:srgbClr val="000000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  <a:p>
            <a:endParaRPr lang="en-US" sz="2000" dirty="0">
              <a:solidFill>
                <a:srgbClr val="FFFFFF"/>
              </a:solidFill>
              <a:highlight>
                <a:srgbClr val="000000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C11270-CBF4-2086-4693-9B7A729A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24" y="2198491"/>
            <a:ext cx="7192227" cy="8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8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737934-363F-AEC9-522F-2D69DFBA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750" y="510867"/>
            <a:ext cx="5326500" cy="841800"/>
          </a:xfrm>
        </p:spPr>
        <p:txBody>
          <a:bodyPr/>
          <a:lstStyle/>
          <a:p>
            <a:r>
              <a:rPr lang="en-US" dirty="0"/>
              <a:t>3. Boolean Function Instead of LUT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68CBFBD-F593-183A-D503-51D9B39B9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773" y="1650771"/>
            <a:ext cx="8908227" cy="20228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b="1" dirty="0"/>
              <a:t> </a:t>
            </a:r>
            <a:r>
              <a:rPr lang="en-US" b="1" dirty="0"/>
              <a:t>PDNF</a:t>
            </a:r>
            <a:r>
              <a:rPr lang="ru-RU" b="1" dirty="0"/>
              <a:t> </a:t>
            </a:r>
            <a:r>
              <a:rPr lang="en-US" b="1" dirty="0"/>
              <a:t>function for LUT:</a:t>
            </a:r>
            <a:r>
              <a:rPr lang="ru-RU" dirty="0"/>
              <a:t> (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0b_abcd: 0b</a:t>
            </a:r>
            <a:r>
              <a:rPr lang="ru-RU" sz="1400" b="1" dirty="0">
                <a:solidFill>
                  <a:srgbClr val="FFFFFF"/>
                </a:solidFill>
                <a:highlight>
                  <a:srgbClr val="000000"/>
                </a:highlight>
              </a:rPr>
              <a:t>_</a:t>
            </a:r>
            <a:r>
              <a:rPr lang="en-US" sz="1400" dirty="0">
                <a:solidFill>
                  <a:srgbClr val="FFFFFF"/>
                </a:solidFill>
                <a:highlight>
                  <a:srgbClr val="000000"/>
                </a:highlight>
              </a:rPr>
              <a:t>0011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 | 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1010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|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b_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1011)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  <a:p>
            <a:pPr algn="just"/>
            <a:r>
              <a:rPr lang="en-US" dirty="0"/>
              <a:t>f(a, b, c, d) = (¬a ∧ ¬b ∧ c ∧ d) ∨ (a ∧ ¬b ∧ c ∧ ¬d) ∨ (a ∧ ¬b ∧ c ∧ d)</a:t>
            </a:r>
            <a:endParaRPr lang="ru-RU" dirty="0"/>
          </a:p>
          <a:p>
            <a:pPr algn="just"/>
            <a:endParaRPr lang="ru-RU" b="1" dirty="0"/>
          </a:p>
          <a:p>
            <a:pPr algn="just"/>
            <a:r>
              <a:rPr lang="en-US" b="1" dirty="0"/>
              <a:t>Boolean Function Minimization</a:t>
            </a:r>
            <a:r>
              <a:rPr lang="ru-RU" b="1" dirty="0"/>
              <a:t>:</a:t>
            </a:r>
          </a:p>
          <a:p>
            <a:pPr algn="just"/>
            <a:r>
              <a:rPr lang="en-US" dirty="0"/>
              <a:t>f(a, b, c, d) = ¬b ∧ c ∧ (d ∨ a)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Code implementation: </a:t>
            </a:r>
            <a:r>
              <a:rPr lang="en-US" dirty="0"/>
              <a:t>(</a:t>
            </a:r>
            <a:r>
              <a:rPr lang="en-US" dirty="0" err="1"/>
              <a:t>conclusion.c</a:t>
            </a:r>
            <a:r>
              <a:rPr lang="en-US" dirty="0"/>
              <a:t>)</a:t>
            </a:r>
          </a:p>
          <a:p>
            <a:pPr algn="just"/>
            <a:endParaRPr lang="en-US" dirty="0"/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EC57785-4B8D-7111-324D-412B45B6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3" y="3345798"/>
            <a:ext cx="8822453" cy="6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AB0D8-E0D9-B941-F042-0204E87A5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22" y="641496"/>
            <a:ext cx="6842927" cy="841800"/>
          </a:xfrm>
        </p:spPr>
        <p:txBody>
          <a:bodyPr/>
          <a:lstStyle/>
          <a:p>
            <a:r>
              <a:rPr lang="en-US" sz="3200" dirty="0"/>
              <a:t> Packing Four Cells into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uint16_t</a:t>
            </a:r>
            <a:r>
              <a:rPr lang="en-US" sz="3200" dirty="0"/>
              <a:t> (Two-Byte Words)</a:t>
            </a:r>
            <a:endParaRPr lang="ru-RU" sz="32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430A135B-0FC2-467E-10E9-749A6BA77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6035" y="1651486"/>
            <a:ext cx="5326500" cy="309600"/>
          </a:xfrm>
        </p:spPr>
        <p:txBody>
          <a:bodyPr/>
          <a:lstStyle/>
          <a:p>
            <a:r>
              <a:rPr lang="en-US" b="1" dirty="0"/>
              <a:t>Field:</a:t>
            </a:r>
            <a:endParaRPr lang="ru-RU" b="1" dirty="0"/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A710C75D-B903-49BC-322B-D8F59A3BEA5C}"/>
              </a:ext>
            </a:extLst>
          </p:cNvPr>
          <p:cNvSpPr txBox="1">
            <a:spLocks/>
          </p:cNvSpPr>
          <p:nvPr/>
        </p:nvSpPr>
        <p:spPr>
          <a:xfrm>
            <a:off x="0" y="1763467"/>
            <a:ext cx="5326500" cy="95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just"/>
            <a:r>
              <a:rPr lang="en-US" dirty="0"/>
              <a:t>Each 16-bit word packs four 4-bit cells of the form</a:t>
            </a:r>
            <a:r>
              <a:rPr lang="ru-RU" dirty="0"/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0b_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vsss_vsss_vsss_vsss</a:t>
            </a:r>
            <a:endParaRPr lang="ru-RU" sz="1600" dirty="0"/>
          </a:p>
        </p:txBody>
      </p:sp>
      <p:sp>
        <p:nvSpPr>
          <p:cNvPr id="11" name="Подзаголовок 3">
            <a:extLst>
              <a:ext uri="{FF2B5EF4-FFF2-40B4-BE49-F238E27FC236}">
                <a16:creationId xmlns:a16="http://schemas.microsoft.com/office/drawing/2014/main" id="{7903C845-2DF8-CD3E-7296-08BA64529CFD}"/>
              </a:ext>
            </a:extLst>
          </p:cNvPr>
          <p:cNvSpPr txBox="1">
            <a:spLocks/>
          </p:cNvSpPr>
          <p:nvPr/>
        </p:nvSpPr>
        <p:spPr>
          <a:xfrm>
            <a:off x="-536273" y="1651486"/>
            <a:ext cx="5326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b="1" dirty="0"/>
              <a:t>Encoding of four cells:</a:t>
            </a:r>
            <a:endParaRPr lang="ru-RU" b="1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B6E9CD5-8947-B2C1-5369-9C4420C7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46" y="1961086"/>
            <a:ext cx="857900" cy="2639693"/>
          </a:xfrm>
          <a:prstGeom prst="rect">
            <a:avLst/>
          </a:prstGeom>
        </p:spPr>
      </p:pic>
      <p:sp>
        <p:nvSpPr>
          <p:cNvPr id="12" name="Подзаголовок 3">
            <a:extLst>
              <a:ext uri="{FF2B5EF4-FFF2-40B4-BE49-F238E27FC236}">
                <a16:creationId xmlns:a16="http://schemas.microsoft.com/office/drawing/2014/main" id="{EBA1282C-F335-B0A2-5855-0DB80F0D6EEE}"/>
              </a:ext>
            </a:extLst>
          </p:cNvPr>
          <p:cNvSpPr txBox="1">
            <a:spLocks/>
          </p:cNvSpPr>
          <p:nvPr/>
        </p:nvSpPr>
        <p:spPr>
          <a:xfrm>
            <a:off x="-69023" y="2648342"/>
            <a:ext cx="53265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b="1" dirty="0"/>
              <a:t>Function modification</a:t>
            </a:r>
            <a:r>
              <a:rPr lang="en-US" dirty="0"/>
              <a:t> </a:t>
            </a:r>
            <a:r>
              <a:rPr lang="en-US" b="1" dirty="0"/>
              <a:t>for 4 cells:</a:t>
            </a:r>
            <a:r>
              <a:rPr lang="ru-RU" b="1" dirty="0"/>
              <a:t> </a:t>
            </a:r>
          </a:p>
          <a:p>
            <a:r>
              <a:rPr lang="en-US" dirty="0"/>
              <a:t>(</a:t>
            </a:r>
            <a:r>
              <a:rPr lang="en-US" dirty="0" err="1"/>
              <a:t>conclusion.c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213707-83DC-1AD5-17B8-90EFFDE7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8" y="3119608"/>
            <a:ext cx="6240052" cy="9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52183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Software &amp; Media Application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608</Words>
  <Application>Microsoft Office PowerPoint</Application>
  <PresentationFormat>Экран (16:9)</PresentationFormat>
  <Paragraphs>96</Paragraphs>
  <Slides>23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Roboto Condensed Light</vt:lpstr>
      <vt:lpstr>Chakra Petch Medium</vt:lpstr>
      <vt:lpstr>Fira Code</vt:lpstr>
      <vt:lpstr>Arial</vt:lpstr>
      <vt:lpstr>Computer Science &amp; Mathematics Major for College: Software &amp; Media Applications by Slidesgo</vt:lpstr>
      <vt:lpstr>The Game Of Life</vt:lpstr>
      <vt:lpstr>Standard rules</vt:lpstr>
      <vt:lpstr>Software</vt:lpstr>
      <vt:lpstr>4 stages of software implementation</vt:lpstr>
      <vt:lpstr>1. Naive realization  </vt:lpstr>
      <vt:lpstr>2.1 Encoding a cell in 4 bits + Lookup Table (LUT) </vt:lpstr>
      <vt:lpstr>2.2 Lookup Table (LUT)</vt:lpstr>
      <vt:lpstr>3. Boolean Function Instead of LUT</vt:lpstr>
      <vt:lpstr> Packing Four Cells into uint16_t (Two-Byte Words)</vt:lpstr>
      <vt:lpstr>Source code files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Hardware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 result of our work (speed up 4x)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Егор Дашковский</dc:creator>
  <cp:lastModifiedBy>Егор Дашковский</cp:lastModifiedBy>
  <cp:revision>3</cp:revision>
  <dcterms:modified xsi:type="dcterms:W3CDTF">2025-05-13T19:50:39Z</dcterms:modified>
</cp:coreProperties>
</file>